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0" r:id="rId3"/>
    <p:sldId id="272" r:id="rId4"/>
    <p:sldId id="273" r:id="rId5"/>
    <p:sldId id="271" r:id="rId6"/>
    <p:sldId id="274" r:id="rId7"/>
    <p:sldId id="276" r:id="rId8"/>
    <p:sldId id="27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82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66F348D-BF2A-40E7-ABF7-0F76888F4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941E44A6-21E1-4427-920C-14AF01471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323DDE7A-6142-4C3B-A628-C706B95FC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C40863F-6FE8-406C-9DF6-BD65EEF4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DDFCD154-B0B0-4C7D-8A80-372E9F0A0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24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15D584B-FA4A-43FF-A247-1848A2901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EAD04DBA-EE7E-4B67-8DD8-2C6E3B2C5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DBAF3211-1732-402C-B7C6-37D25443D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C166EA56-9C24-4FA8-8231-5386E3983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206AA7A8-D18C-4957-BE5A-BD4C3B4BC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22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xmlns="" id="{EDB1AE16-9FA5-4811-92FB-A7D83D18B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xmlns="" id="{5C39D93C-0FF7-4795-9F1E-4ED0C75C6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B5ABF609-A954-4915-BC13-0FC5F3DC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369D3F30-A676-40EC-91D5-B14B9671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1C352075-0A30-48D5-9690-FA6B28B0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8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499C62C-0716-4B23-BD7B-BB74794B5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C70BF27D-ABE5-4FD9-98B3-314BD4669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F06A476F-3300-4E03-9034-84DE269CF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748895A9-BC7C-43A2-9A21-D019DEDC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3943DBA-C68D-40D9-BB19-653853EA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598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C98C8D1-19A2-4E48-86EE-B9BF2067F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3ACEEC0A-8027-4A54-BBCB-9EB66D9D3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29E71104-122B-42CB-AA74-671723D86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D429C8E2-13D7-4281-B439-DDA116F9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B2A367CC-F434-420C-9514-B746C321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450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679298AF-68AF-40E7-B1DA-A9FA71C28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A6F455A7-3616-4464-965E-7B6AC7433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46925767-78F9-458C-A4B4-755E65546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301ADBF2-54CC-48B7-92BF-09F2FE872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E912D11D-DB48-452F-8FF9-4E06F28D9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A5B4F753-6F3E-4F2B-9ACA-4775DB41F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07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7B3D235D-A4E9-4BE8-8303-9E31A0A5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9BDBA015-BB22-496C-A4EF-37154EE61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xmlns="" id="{37B3CEB9-06D5-4261-824D-862489364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xmlns="" id="{70DA0B8E-3DB8-45A2-B6DB-400DEAEB17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xmlns="" id="{CFA1228C-453D-494E-90AD-5DBE02124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xmlns="" id="{B8023DEC-52C6-463F-B624-F570D1499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xmlns="" id="{6A3B54EE-926C-4022-A00D-E163E137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xmlns="" id="{0AEE043D-8B00-4A3B-9C1F-1E9FB52C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063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C981997-F5C9-4B76-9F4E-663C1FBA4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xmlns="" id="{CBFBABE5-0CEC-4E5A-82C1-49A84637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xmlns="" id="{549E4E9B-5316-482F-834C-FF8F65530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xmlns="" id="{F8A5282F-1A03-4C1E-8A89-8D97989F6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00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xmlns="" id="{EAF8B784-26AF-4066-8881-D763F2EC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xmlns="" id="{68D309A1-00EE-458C-BCC9-BF50955BB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xmlns="" id="{48EF4105-65E2-4C76-BD5B-36C35872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29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A2B281A-BD51-4B3B-91E5-7E1EC1BEF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B5620AF7-38DD-4D51-9DAB-D4935C142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6CDB05D5-EBD3-42F0-8D3D-41E738D7D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0A7C1F12-FB71-42F0-8522-7AE6A010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3D186956-1670-4D6E-8C77-A2FFF6366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677C90AC-A7CC-44D5-9A42-90245C6B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01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A1899AC-2F2F-4742-9321-AFC887977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xmlns="" id="{9AFC0271-6C60-44A5-B1FE-2C3B95747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xmlns="" id="{CD64B2B2-D6B6-4CCF-81CB-E2CD75DBF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xmlns="" id="{39AF77B3-2E44-43A5-8818-008E01F8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xmlns="" id="{FC779665-780D-46B0-B690-66F2B0742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xmlns="" id="{0E68872E-7DBD-402E-A7ED-9D8C047BC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7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xmlns="" id="{969A6BB1-B9CB-46B0-983B-2EC6B2FC3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xmlns="" id="{A19F432E-D614-4AB7-9CFA-2030F0C24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xmlns="" id="{9A96D4E7-9A47-482E-BE7D-5B135428C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F81F1-09D0-4EBE-B2DC-49031277889E}" type="datetimeFigureOut">
              <a:rPr lang="cs-CZ" smtClean="0"/>
              <a:t>05.10.2021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xmlns="" id="{BFE97CB8-79FD-462B-8881-47D57E5B7C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xmlns="" id="{832F8970-DE29-4AAC-B1B7-0408AEB27B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7B7D0-7915-4750-A57D-FD2B6C8446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66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1927099" y="2653747"/>
            <a:ext cx="7127449" cy="6559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4800" b="1" smtClean="0">
                <a:solidFill>
                  <a:srgbClr val="C00000"/>
                </a:solidFill>
                <a:latin typeface="+mn-lt"/>
              </a:rPr>
              <a:t>MILOSTIVÉ LÉTO</a:t>
            </a:r>
            <a:endParaRPr lang="cs-CZ" sz="48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6444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387388" y="99391"/>
            <a:ext cx="10257420" cy="655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b="1" dirty="0">
                <a:solidFill>
                  <a:srgbClr val="C00000"/>
                </a:solidFill>
                <a:latin typeface="+mn-lt"/>
              </a:rPr>
              <a:t>Milostivé léto „</a:t>
            </a:r>
            <a:r>
              <a:rPr lang="cs-CZ" sz="3200" b="1">
                <a:solidFill>
                  <a:srgbClr val="C00000"/>
                </a:solidFill>
                <a:latin typeface="+mn-lt"/>
              </a:rPr>
              <a:t>zima</a:t>
            </a:r>
            <a:r>
              <a:rPr lang="cs-CZ" sz="3200" b="1" smtClean="0">
                <a:solidFill>
                  <a:srgbClr val="C00000"/>
                </a:solidFill>
                <a:latin typeface="+mn-lt"/>
              </a:rPr>
              <a:t>“(část 2. čl</a:t>
            </a:r>
            <a:r>
              <a:rPr lang="cs-CZ" sz="3200" b="1" dirty="0">
                <a:solidFill>
                  <a:srgbClr val="C00000"/>
                </a:solidFill>
                <a:latin typeface="+mn-lt"/>
              </a:rPr>
              <a:t>. IV bod </a:t>
            </a:r>
            <a:r>
              <a:rPr lang="cs-CZ" sz="3200" b="1">
                <a:solidFill>
                  <a:srgbClr val="C00000"/>
                </a:solidFill>
                <a:latin typeface="+mn-lt"/>
              </a:rPr>
              <a:t>25</a:t>
            </a:r>
            <a:r>
              <a:rPr lang="cs-CZ" sz="3200" b="1" smtClean="0">
                <a:solidFill>
                  <a:srgbClr val="C00000"/>
                </a:solidFill>
                <a:latin typeface="+mn-lt"/>
              </a:rPr>
              <a:t>. 286/2021 Sb.)</a:t>
            </a:r>
            <a:endParaRPr lang="cs-CZ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xmlns="" id="{18BE7517-793C-4B83-8A4F-3ABB987B9417}"/>
              </a:ext>
            </a:extLst>
          </p:cNvPr>
          <p:cNvSpPr>
            <a:spLocks noGrp="1"/>
          </p:cNvSpPr>
          <p:nvPr/>
        </p:nvSpPr>
        <p:spPr>
          <a:xfrm>
            <a:off x="387387" y="972931"/>
            <a:ext cx="5158647" cy="43179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/>
              <a:t>Exekutor exekuci zastaví, pokud </a:t>
            </a:r>
          </a:p>
          <a:p>
            <a:pPr lvl="1"/>
            <a:r>
              <a:rPr lang="cs-CZ" sz="2000" dirty="0"/>
              <a:t>v období </a:t>
            </a:r>
            <a:r>
              <a:rPr lang="cs-CZ" sz="2000" b="1"/>
              <a:t>od 28.10.2021 do 28.1.2022</a:t>
            </a:r>
            <a:endParaRPr lang="cs-CZ" sz="2000" b="1" dirty="0"/>
          </a:p>
          <a:p>
            <a:pPr lvl="1"/>
            <a:r>
              <a:rPr lang="cs-CZ" sz="2000" dirty="0"/>
              <a:t>na pohledávce vymáhané soukromým exekutorem</a:t>
            </a:r>
          </a:p>
          <a:p>
            <a:pPr lvl="1"/>
            <a:r>
              <a:rPr lang="cs-CZ" sz="2000" b="1" dirty="0"/>
              <a:t>vůči veřejnoprávnímu subjektu </a:t>
            </a:r>
            <a:r>
              <a:rPr lang="cs-CZ" sz="2000" dirty="0"/>
              <a:t>(ČR, ČT, ČRo, zdravotní pojišťovny, obec, dopravní podnik….)</a:t>
            </a:r>
          </a:p>
          <a:p>
            <a:pPr lvl="1"/>
            <a:r>
              <a:rPr lang="cs-CZ" sz="2000" dirty="0"/>
              <a:t>povinný zaplatí </a:t>
            </a:r>
            <a:r>
              <a:rPr lang="cs-CZ" sz="2000" b="1" dirty="0"/>
              <a:t>jistinu + 750,- Kč </a:t>
            </a:r>
            <a:r>
              <a:rPr lang="cs-CZ" sz="2000" dirty="0"/>
              <a:t>(+DPH exekutora, pokud plátcem)</a:t>
            </a:r>
          </a:p>
          <a:p>
            <a:pPr marL="0" indent="0">
              <a:buNone/>
            </a:pPr>
            <a:r>
              <a:rPr lang="cs-CZ" sz="2000" b="1" dirty="0"/>
              <a:t>Pozn.: </a:t>
            </a:r>
            <a:r>
              <a:rPr lang="cs-CZ" sz="2000" dirty="0"/>
              <a:t>povinný musí dát vědět, že využívá institutu milostivého léta.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xmlns="" id="{FDBCFA71-5693-4C02-A7E5-B16DBD5E388D}"/>
              </a:ext>
            </a:extLst>
          </p:cNvPr>
          <p:cNvSpPr txBox="1">
            <a:spLocks/>
          </p:cNvSpPr>
          <p:nvPr/>
        </p:nvSpPr>
        <p:spPr>
          <a:xfrm>
            <a:off x="5676215" y="972930"/>
            <a:ext cx="4879141" cy="4317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Pozor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nevztahuje se na exekuce vedené přímo státem </a:t>
            </a:r>
            <a:r>
              <a:rPr lang="cs-CZ" sz="2000" dirty="0"/>
              <a:t>(nikoli soukromým exekutorem) – např. daně atd.</a:t>
            </a:r>
          </a:p>
          <a:p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lze využít jen v tomto období – nutno aktivně zjistit, zda takové klienty mám a uplatnit jen v tomto daném období</a:t>
            </a:r>
          </a:p>
          <a:p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/>
              <a:t>nevztahuje se na: </a:t>
            </a:r>
            <a:r>
              <a:rPr lang="cs-CZ" sz="2000" dirty="0"/>
              <a:t>sankce pro úmyslný trestný čin, výživné, náhradní výživné, škoda na zdraví atd.… (viz bod 25 odst. 8)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4753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47DA9339-BCFE-4CE8-A948-736C391A8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973823"/>
            <a:ext cx="9581322" cy="46517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a)</a:t>
            </a:r>
            <a:r>
              <a:rPr lang="cs-CZ" sz="1800" dirty="0"/>
              <a:t> Česká republika,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b)</a:t>
            </a:r>
            <a:r>
              <a:rPr lang="cs-CZ" sz="1800" dirty="0"/>
              <a:t> územní samosprávný celek </a:t>
            </a:r>
            <a:r>
              <a:rPr lang="cs-CZ" sz="1800" b="1" i="1" dirty="0">
                <a:solidFill>
                  <a:srgbClr val="C00000"/>
                </a:solidFill>
              </a:rPr>
              <a:t>(obce, kraje)</a:t>
            </a:r>
            <a:r>
              <a:rPr lang="cs-CZ" sz="1800" i="1" dirty="0">
                <a:solidFill>
                  <a:schemeClr val="tx1"/>
                </a:solidFill>
              </a:rPr>
              <a:t>,</a:t>
            </a:r>
            <a:r>
              <a:rPr lang="cs-CZ" sz="1800" i="1" dirty="0">
                <a:solidFill>
                  <a:schemeClr val="accent2"/>
                </a:solidFill>
              </a:rPr>
              <a:t> </a:t>
            </a:r>
            <a:r>
              <a:rPr lang="cs-CZ" sz="1800" dirty="0"/>
              <a:t>včetně městské části nebo městského obvodu územně členěného statutárního města nebo městské části hlavního města Prahy,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c)</a:t>
            </a:r>
            <a:r>
              <a:rPr lang="cs-CZ" sz="1800" dirty="0"/>
              <a:t> státní příspěvková organizace, </a:t>
            </a:r>
            <a:r>
              <a:rPr lang="cs-CZ" sz="1800" b="1" i="1" dirty="0">
                <a:solidFill>
                  <a:srgbClr val="C00000"/>
                </a:solidFill>
              </a:rPr>
              <a:t>(Ředitelství silnic a dálnic, Národní technická knihovna, Bytová správa MV...)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d)</a:t>
            </a:r>
            <a:r>
              <a:rPr lang="cs-CZ" sz="1800" dirty="0"/>
              <a:t> státní fond, </a:t>
            </a:r>
            <a:r>
              <a:rPr lang="cs-CZ" sz="1800" b="1" i="1" dirty="0">
                <a:solidFill>
                  <a:srgbClr val="C00000"/>
                </a:solidFill>
              </a:rPr>
              <a:t>(Státní fond ŽP ČR, Státní fond rozvoje bydlení…)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e)</a:t>
            </a:r>
            <a:r>
              <a:rPr lang="cs-CZ" sz="1800" dirty="0"/>
              <a:t> veřejná výzkumná instituce nebo veřejná vysoká škola, </a:t>
            </a:r>
            <a:r>
              <a:rPr lang="cs-CZ" sz="1800" b="1" i="1" dirty="0">
                <a:solidFill>
                  <a:srgbClr val="C00000"/>
                </a:solidFill>
              </a:rPr>
              <a:t>(Fyzikální ústav AV, Knihovna AK…)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f)</a:t>
            </a:r>
            <a:r>
              <a:rPr lang="cs-CZ" sz="1800" dirty="0"/>
              <a:t> dobrovolný svazek obcí,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g)</a:t>
            </a:r>
            <a:r>
              <a:rPr lang="cs-CZ" sz="1800" dirty="0"/>
              <a:t> regionální rada regionu soudržnosti,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h)</a:t>
            </a:r>
            <a:r>
              <a:rPr lang="cs-CZ" sz="1800" dirty="0"/>
              <a:t> příspěvková organizace územního samosprávného celku, </a:t>
            </a:r>
            <a:r>
              <a:rPr lang="cs-CZ" sz="1800" b="1" i="1" dirty="0">
                <a:solidFill>
                  <a:srgbClr val="C00000"/>
                </a:solidFill>
              </a:rPr>
              <a:t>(Městská nemocnice Ostrava, Domovy seniorů zřízené městem, Dům dětí a mládeže</a:t>
            </a:r>
            <a:r>
              <a:rPr lang="cs-CZ" sz="1800" b="1" i="1">
                <a:solidFill>
                  <a:srgbClr val="C00000"/>
                </a:solidFill>
              </a:rPr>
              <a:t>, </a:t>
            </a:r>
            <a:r>
              <a:rPr lang="cs-CZ" sz="1800" b="1" i="1" smtClean="0">
                <a:solidFill>
                  <a:srgbClr val="C00000"/>
                </a:solidFill>
              </a:rPr>
              <a:t>státní MŠ, ZŠ, SŠ, atd.)</a:t>
            </a:r>
            <a:endParaRPr lang="cs-CZ" sz="1800" b="1" i="1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i)</a:t>
            </a:r>
            <a:r>
              <a:rPr lang="cs-CZ" sz="1800" dirty="0"/>
              <a:t> ústav založený státem nebo územním samosprávným celkem,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j)</a:t>
            </a:r>
            <a:r>
              <a:rPr lang="cs-CZ" sz="1800" dirty="0"/>
              <a:t> obecně prospěšná společnost založená státem nebo územním samosprávným celkem, (Azylový dům Kladno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k)</a:t>
            </a:r>
            <a:r>
              <a:rPr lang="cs-CZ" sz="1800" dirty="0"/>
              <a:t> státní podnik nebo národní podnik, </a:t>
            </a:r>
            <a:r>
              <a:rPr lang="cs-CZ" sz="1800" b="1" i="1" dirty="0">
                <a:solidFill>
                  <a:srgbClr val="C00000"/>
                </a:solidFill>
              </a:rPr>
              <a:t>(Česká pošta, Povodí Vltavy….)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l)</a:t>
            </a:r>
            <a:r>
              <a:rPr lang="cs-CZ" sz="1800" dirty="0"/>
              <a:t> zdravotní pojišťovna,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m)</a:t>
            </a:r>
            <a:r>
              <a:rPr lang="cs-CZ" sz="1800" dirty="0"/>
              <a:t> Český rozhlas nebo Česká televize, nebo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dirty="0"/>
              <a:t>n)</a:t>
            </a:r>
            <a:r>
              <a:rPr lang="cs-CZ" sz="1800" dirty="0"/>
              <a:t> právnická osoba, v níž má stát nebo územní samosprávný celek sám nebo s jinými územními samosprávnými celky většinovou majetkovou účast, a to i prostřednictvím jiné právnické osoby (dále jen „veřejnoprávní oprávnění“) </a:t>
            </a:r>
            <a:r>
              <a:rPr lang="cs-CZ" sz="1800" b="1" i="1" dirty="0">
                <a:solidFill>
                  <a:srgbClr val="C00000"/>
                </a:solidFill>
              </a:rPr>
              <a:t>(Dopravní podniky měst, </a:t>
            </a:r>
            <a:r>
              <a:rPr lang="cs-CZ" sz="1800" b="1" i="1">
                <a:solidFill>
                  <a:srgbClr val="C00000"/>
                </a:solidFill>
              </a:rPr>
              <a:t>ČEZ</a:t>
            </a:r>
            <a:r>
              <a:rPr lang="cs-CZ" sz="1800" b="1" i="1" smtClean="0">
                <a:solidFill>
                  <a:srgbClr val="C00000"/>
                </a:solidFill>
              </a:rPr>
              <a:t>…)</a:t>
            </a:r>
            <a:endParaRPr lang="cs-CZ" sz="1800" b="1" dirty="0">
              <a:solidFill>
                <a:srgbClr val="C00000"/>
              </a:solidFill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446168" y="99391"/>
            <a:ext cx="10257420" cy="655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b="1" smtClean="0">
                <a:solidFill>
                  <a:srgbClr val="C00000"/>
                </a:solidFill>
                <a:latin typeface="+mn-lt"/>
              </a:rPr>
              <a:t>Subjekty - oprávnění</a:t>
            </a:r>
            <a:endParaRPr lang="cs-CZ" sz="32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317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47DA9339-BCFE-4CE8-A948-736C391A8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652" y="973823"/>
            <a:ext cx="9581322" cy="46517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smtClean="0"/>
              <a:t>Dopravní podnik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Jistina: 1.000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Exekuce: 20.000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80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smtClean="0"/>
              <a:t>Nájemné u obce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Jistina: 8.000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Exekuce: 240.000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80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b="1" smtClean="0"/>
              <a:t>VZP – </a:t>
            </a:r>
            <a:r>
              <a:rPr lang="cs-CZ" sz="1800" b="1" smtClean="0">
                <a:solidFill>
                  <a:srgbClr val="C00000"/>
                </a:solidFill>
              </a:rPr>
              <a:t>Pozor!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Dlužné pojistné: 0 Kč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800" smtClean="0"/>
              <a:t>Exekuce: 200.000 Kč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446168" y="99391"/>
            <a:ext cx="10257420" cy="655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b="1" smtClean="0">
                <a:solidFill>
                  <a:srgbClr val="C00000"/>
                </a:solidFill>
                <a:latin typeface="+mn-lt"/>
              </a:rPr>
              <a:t>Nejčastější příklady dluhů</a:t>
            </a:r>
            <a:endParaRPr lang="cs-CZ" sz="32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11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51" y="79513"/>
            <a:ext cx="9584161" cy="536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92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585" y="70608"/>
            <a:ext cx="6257925" cy="667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13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446168" y="99391"/>
            <a:ext cx="10257420" cy="655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b="1" smtClean="0">
                <a:solidFill>
                  <a:srgbClr val="C00000"/>
                </a:solidFill>
                <a:latin typeface="+mn-lt"/>
              </a:rPr>
              <a:t>Jak můžeme pomoci? - www.jakprezitdluhy.cz</a:t>
            </a:r>
            <a:endParaRPr lang="cs-CZ" sz="3200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6" y="1016483"/>
            <a:ext cx="9692930" cy="359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65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xmlns="" id="{F4EBE586-E985-403C-A7B0-B9237B71D66C}"/>
              </a:ext>
            </a:extLst>
          </p:cNvPr>
          <p:cNvSpPr>
            <a:spLocks noGrp="1"/>
          </p:cNvSpPr>
          <p:nvPr/>
        </p:nvSpPr>
        <p:spPr>
          <a:xfrm>
            <a:off x="446168" y="99391"/>
            <a:ext cx="10257420" cy="655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sz="3200" b="1" smtClean="0">
                <a:solidFill>
                  <a:srgbClr val="C00000"/>
                </a:solidFill>
                <a:latin typeface="+mn-lt"/>
              </a:rPr>
              <a:t>Diskuse</a:t>
            </a:r>
            <a:endParaRPr lang="cs-CZ" sz="3200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26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</TotalTime>
  <Words>194</Words>
  <Application>Microsoft Office PowerPoint</Application>
  <PresentationFormat>Širokoúhlá obrazovka</PresentationFormat>
  <Paragraphs>43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 3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David Borges</dc:creator>
  <cp:lastModifiedBy>Hůle Daniel</cp:lastModifiedBy>
  <cp:revision>25</cp:revision>
  <dcterms:created xsi:type="dcterms:W3CDTF">2021-08-27T11:50:32Z</dcterms:created>
  <dcterms:modified xsi:type="dcterms:W3CDTF">2021-10-05T09:29:59Z</dcterms:modified>
</cp:coreProperties>
</file>